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</p:sldIdLst>
  <p:sldSz cx="10080625" cy="7559675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2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Imagem 33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Imagem 34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Imagem 69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1" name="Imagem 70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do título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do título</a:t>
            </a: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9.1556" TargetMode="External"/><Relationship Id="rId2" Type="http://schemas.openxmlformats.org/officeDocument/2006/relationships/hyperlink" Target="https://arxiv.org/abs/1404.5997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504000" y="253440"/>
            <a:ext cx="9070920" cy="13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PUCRS CENTRO DE EDUCAÇÃO CONTINUADA</a:t>
            </a:r>
            <a:br/>
            <a:r>
              <a:rPr lang="pt-BR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ESPECIALIZAÇÃO EM CIÊNCIA DE DADOS</a:t>
            </a:r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0000" lnSpcReduction="20000"/>
          </a:bodyPr>
          <a:lstStyle/>
          <a:p>
            <a:pPr algn="ctr">
              <a:lnSpc>
                <a:spcPct val="100000"/>
              </a:lnSpc>
              <a:spcBef>
                <a:spcPts val="1417"/>
              </a:spcBef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pt-BR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LEANDRO ROSSETTI DE SOUZA</a:t>
            </a:r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r>
              <a:rPr lang="pt-BR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Projeto Final da Disciplina Deep Learning I</a:t>
            </a:r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417"/>
              </a:spcBef>
            </a:pPr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Porto Alegre</a:t>
            </a:r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pt-BR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2019</a:t>
            </a:r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Modelo da rede VVG16 implementado nesse trabalho</a:t>
            </a:r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Imagem 2"/>
          <p:cNvPicPr/>
          <p:nvPr/>
        </p:nvPicPr>
        <p:blipFill>
          <a:blip r:embed="rId2"/>
          <a:stretch/>
        </p:blipFill>
        <p:spPr>
          <a:xfrm>
            <a:off x="716040" y="1886040"/>
            <a:ext cx="7047720" cy="789840"/>
          </a:xfrm>
          <a:prstGeom prst="rect">
            <a:avLst/>
          </a:prstGeom>
          <a:ln>
            <a:noFill/>
          </a:ln>
        </p:spPr>
      </p:pic>
      <p:pic>
        <p:nvPicPr>
          <p:cNvPr id="93" name="Imagem 4"/>
          <p:cNvPicPr/>
          <p:nvPr/>
        </p:nvPicPr>
        <p:blipFill>
          <a:blip r:embed="rId3"/>
          <a:stretch/>
        </p:blipFill>
        <p:spPr>
          <a:xfrm>
            <a:off x="504000" y="2999160"/>
            <a:ext cx="8512200" cy="4276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4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 Modelo AlexNet</a:t>
            </a:r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504000" y="1769040"/>
            <a:ext cx="9070920" cy="5142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108000" algn="just">
              <a:lnSpc>
                <a:spcPct val="100000"/>
              </a:lnSpc>
              <a:spcBef>
                <a:spcPts val="1417"/>
              </a:spcBef>
            </a:pP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 modelo </a:t>
            </a:r>
            <a:r>
              <a:rPr lang="pt-BR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AlexNet</a:t>
            </a: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era muito maior do que as </a:t>
            </a:r>
            <a:r>
              <a:rPr lang="pt-BR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CNNs</a:t>
            </a: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anteriores usadas para tarefas de visão computacional (por exemplo, o artigo </a:t>
            </a:r>
            <a:r>
              <a:rPr lang="pt-BR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LeNet</a:t>
            </a: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de </a:t>
            </a:r>
            <a:r>
              <a:rPr lang="pt-BR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Yann</a:t>
            </a: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LeCun</a:t>
            </a: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em 1998). Possui 60 milhões de parâmetros e 650.000 neurônios e levou de cinco a seis dias para treinar em duas </a:t>
            </a:r>
            <a:r>
              <a:rPr lang="pt-BR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GPUs</a:t>
            </a: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GTX 580 de 3 GB. Hoje, existem </a:t>
            </a:r>
            <a:r>
              <a:rPr lang="pt-BR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CNNs</a:t>
            </a: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muito mais complexas que podem ser executadas em </a:t>
            </a:r>
            <a:r>
              <a:rPr lang="pt-BR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GPUs</a:t>
            </a: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mais rápidas com muita eficiência, mesmo em conjuntos de dados muito grandes. Mas em 2012, isso foi grande!</a:t>
            </a:r>
            <a:endParaRPr lang="pt-BR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4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AlexNet Architecture</a:t>
            </a:r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0A3AC45-A720-4D57-BA35-0B531E56CD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91539" y="1722012"/>
            <a:ext cx="9297546" cy="41156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Modelo da rede AlexNet implementado nesse trabalho</a:t>
            </a:r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Imagem 69"/>
          <p:cNvPicPr/>
          <p:nvPr/>
        </p:nvPicPr>
        <p:blipFill>
          <a:blip r:embed="rId2"/>
          <a:stretch/>
        </p:blipFill>
        <p:spPr>
          <a:xfrm>
            <a:off x="360360" y="3151440"/>
            <a:ext cx="9494280" cy="3871080"/>
          </a:xfrm>
          <a:prstGeom prst="rect">
            <a:avLst/>
          </a:prstGeom>
          <a:ln>
            <a:noFill/>
          </a:ln>
        </p:spPr>
      </p:pic>
      <p:pic>
        <p:nvPicPr>
          <p:cNvPr id="100" name="Imagem 1"/>
          <p:cNvPicPr/>
          <p:nvPr/>
        </p:nvPicPr>
        <p:blipFill>
          <a:blip r:embed="rId3"/>
          <a:stretch/>
        </p:blipFill>
        <p:spPr>
          <a:xfrm>
            <a:off x="360360" y="1909800"/>
            <a:ext cx="7342920" cy="894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504000" y="301320"/>
            <a:ext cx="9070920" cy="590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pt-BR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Estou utilizando modelos </a:t>
            </a:r>
            <a:r>
              <a:rPr lang="pt-BR" sz="32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pré</a:t>
            </a:r>
            <a:r>
              <a:rPr lang="pt-BR" sz="3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j-lt"/>
                <a:ea typeface="DejaVu Sans"/>
              </a:rPr>
              <a:t>-treinados</a:t>
            </a:r>
            <a:br>
              <a:rPr sz="3200" dirty="0">
                <a:latin typeface="+mj-lt"/>
              </a:rPr>
            </a:br>
            <a:endParaRPr lang="pt-BR" sz="32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102" name="Imagem 3"/>
          <p:cNvPicPr/>
          <p:nvPr/>
        </p:nvPicPr>
        <p:blipFill>
          <a:blip r:embed="rId2"/>
          <a:stretch/>
        </p:blipFill>
        <p:spPr>
          <a:xfrm>
            <a:off x="399240" y="4921200"/>
            <a:ext cx="8866800" cy="2307600"/>
          </a:xfrm>
          <a:prstGeom prst="rect">
            <a:avLst/>
          </a:prstGeom>
          <a:ln>
            <a:noFill/>
          </a:ln>
        </p:spPr>
      </p:pic>
      <p:pic>
        <p:nvPicPr>
          <p:cNvPr id="103" name="Imagem 4"/>
          <p:cNvPicPr/>
          <p:nvPr/>
        </p:nvPicPr>
        <p:blipFill>
          <a:blip r:embed="rId3"/>
          <a:stretch/>
        </p:blipFill>
        <p:spPr>
          <a:xfrm>
            <a:off x="579600" y="892800"/>
            <a:ext cx="7930800" cy="1800000"/>
          </a:xfrm>
          <a:prstGeom prst="rect">
            <a:avLst/>
          </a:prstGeom>
          <a:ln>
            <a:noFill/>
          </a:ln>
        </p:spPr>
      </p:pic>
      <p:sp>
        <p:nvSpPr>
          <p:cNvPr id="104" name="CustomShape 2"/>
          <p:cNvSpPr/>
          <p:nvPr/>
        </p:nvSpPr>
        <p:spPr>
          <a:xfrm>
            <a:off x="579600" y="2851200"/>
            <a:ext cx="907092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Em consequência disso, na célula abaixo utilizo um loop para "congelar" a parte de extração de </a:t>
            </a:r>
            <a:r>
              <a:rPr lang="pt-BR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features</a:t>
            </a:r>
            <a:r>
              <a:rPr lang="pt-BR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do modelo para não perder o "conhecimento" já acumulado.</a:t>
            </a:r>
            <a:endParaRPr lang="pt-BR" sz="2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2"/>
          <p:cNvSpPr/>
          <p:nvPr/>
        </p:nvSpPr>
        <p:spPr>
          <a:xfrm>
            <a:off x="195840" y="301320"/>
            <a:ext cx="9884160" cy="6956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>
              <a:lnSpc>
                <a:spcPct val="100000"/>
              </a:lnSpc>
            </a:pPr>
            <a:r>
              <a:rPr lang="pt-B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Em ambos os modelos a camada de saída possui 1000 classes, foi preciso ajustar o modelo para o novo dataset que possui apenas 2 classes</a:t>
            </a:r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Saída VGG16</a:t>
            </a:r>
            <a:endParaRPr lang="pt-B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Saída AlexNet</a:t>
            </a:r>
            <a:endParaRPr lang="pt-B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Isso foi feito com o código abaixo:</a:t>
            </a:r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Imagem 1"/>
          <p:cNvPicPr/>
          <p:nvPr/>
        </p:nvPicPr>
        <p:blipFill>
          <a:blip r:embed="rId2"/>
          <a:stretch/>
        </p:blipFill>
        <p:spPr>
          <a:xfrm>
            <a:off x="2060640" y="2056320"/>
            <a:ext cx="6903000" cy="551880"/>
          </a:xfrm>
          <a:prstGeom prst="rect">
            <a:avLst/>
          </a:prstGeom>
          <a:ln>
            <a:noFill/>
          </a:ln>
        </p:spPr>
      </p:pic>
      <p:pic>
        <p:nvPicPr>
          <p:cNvPr id="108" name="Imagem 2"/>
          <p:cNvPicPr/>
          <p:nvPr/>
        </p:nvPicPr>
        <p:blipFill>
          <a:blip r:embed="rId3"/>
          <a:stretch/>
        </p:blipFill>
        <p:spPr>
          <a:xfrm>
            <a:off x="2347200" y="3149640"/>
            <a:ext cx="5581080" cy="504000"/>
          </a:xfrm>
          <a:prstGeom prst="rect">
            <a:avLst/>
          </a:prstGeom>
          <a:ln>
            <a:noFill/>
          </a:ln>
        </p:spPr>
      </p:pic>
      <p:pic>
        <p:nvPicPr>
          <p:cNvPr id="109" name="Imagem 6"/>
          <p:cNvPicPr/>
          <p:nvPr/>
        </p:nvPicPr>
        <p:blipFill>
          <a:blip r:embed="rId4"/>
          <a:stretch/>
        </p:blipFill>
        <p:spPr>
          <a:xfrm>
            <a:off x="314280" y="4735800"/>
            <a:ext cx="5197320" cy="2130840"/>
          </a:xfrm>
          <a:prstGeom prst="rect">
            <a:avLst/>
          </a:prstGeom>
          <a:ln>
            <a:noFill/>
          </a:ln>
        </p:spPr>
      </p:pic>
      <p:pic>
        <p:nvPicPr>
          <p:cNvPr id="110" name="Imagem 8"/>
          <p:cNvPicPr/>
          <p:nvPr/>
        </p:nvPicPr>
        <p:blipFill>
          <a:blip r:embed="rId5"/>
          <a:stretch/>
        </p:blipFill>
        <p:spPr>
          <a:xfrm>
            <a:off x="5565240" y="4735800"/>
            <a:ext cx="4200120" cy="2471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504000" y="301320"/>
            <a:ext cx="9070920" cy="20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pt-BR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Foram definidos para teste nesse trabalho duas funções de custo [ CrossEntropy, NLLLoss ] e dois otimizadores [ Adam, SGD ], definidos abaixo:</a:t>
            </a:r>
            <a:br/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2" name="Imagem 3"/>
          <p:cNvPicPr/>
          <p:nvPr/>
        </p:nvPicPr>
        <p:blipFill>
          <a:blip r:embed="rId2"/>
          <a:stretch/>
        </p:blipFill>
        <p:spPr>
          <a:xfrm>
            <a:off x="309240" y="2388960"/>
            <a:ext cx="9460080" cy="368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04000" y="144000"/>
            <a:ext cx="9070920" cy="720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pt-BR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 conjunto de testes será composto por dois modelos e quatro duplas de Otimizadores e Funções de custo detalhadas a seguir: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Para o modelo VGG16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456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pt-B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Função de custo </a:t>
            </a:r>
            <a:r>
              <a:rPr lang="pt-BR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CrossEntropy</a:t>
            </a:r>
            <a:r>
              <a:rPr lang="pt-B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 Otimizador Adam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456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pt-B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Função de custo </a:t>
            </a:r>
            <a:r>
              <a:rPr lang="pt-BR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CrossEntropy</a:t>
            </a:r>
            <a:r>
              <a:rPr lang="pt-B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 Otimizador SGD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456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pt-B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Função de custo NLLL e Otimizador Adam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456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pt-B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Função de custo NLLL e Otimizador SGD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788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pt-BR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Para o modelo </a:t>
            </a:r>
            <a:r>
              <a:rPr lang="pt-BR" sz="24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AlexNet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456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pt-B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Função de custo </a:t>
            </a:r>
            <a:r>
              <a:rPr lang="pt-BR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CrossEntropy</a:t>
            </a:r>
            <a:r>
              <a:rPr lang="pt-B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 Otimizador Adam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456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pt-B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Função de custo </a:t>
            </a:r>
            <a:r>
              <a:rPr lang="pt-BR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CrossEntropy</a:t>
            </a:r>
            <a:r>
              <a:rPr lang="pt-B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 Otimizador SGD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456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pt-B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Função de custo NLLL e Otimizador Adam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 lvl="1" indent="-456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AutoNum type="arabicPeriod"/>
            </a:pPr>
            <a:r>
              <a:rPr lang="pt-B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Função de custo NLLL e Otimizador SGD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</a:pPr>
            <a:r>
              <a:rPr lang="pt-BR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Ao todo serão executados oito rodadas de testes cobrindo todos os modelos e </a:t>
            </a:r>
            <a:r>
              <a:rPr lang="pt-BR" sz="28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hyperparametros</a:t>
            </a:r>
            <a:r>
              <a:rPr lang="pt-BR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definidos acima</a:t>
            </a:r>
            <a:endParaRPr lang="pt-BR" sz="28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356760" y="1902600"/>
            <a:ext cx="9650880" cy="284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ab"/>
              </a:rPr>
              <a:t>Testes do </a:t>
            </a:r>
            <a:r>
              <a:rPr lang="pt-BR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ab"/>
                <a:ea typeface="DejaVu Sans"/>
              </a:rPr>
              <a:t>modelo VGG16 com Função de custo </a:t>
            </a:r>
            <a:r>
              <a:rPr lang="pt-BR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ab"/>
                <a:ea typeface="DejaVu Sans"/>
              </a:rPr>
              <a:t>CrossEntropy</a:t>
            </a:r>
            <a:r>
              <a:rPr lang="pt-BR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ab"/>
                <a:ea typeface="DejaVu Sans"/>
              </a:rPr>
              <a:t> e Otimizador Adam</a:t>
            </a:r>
            <a:endParaRPr lang="pt-BR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609840" y="384840"/>
            <a:ext cx="896472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Treinamento em cinco épocas e validação do modelo VGG16 com Função de custo </a:t>
            </a:r>
            <a:r>
              <a:rPr lang="pt-BR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CrossEntropy</a:t>
            </a:r>
            <a:r>
              <a:rPr lang="pt-B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 Otimizador Adam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Imagem 1"/>
          <p:cNvPicPr/>
          <p:nvPr/>
        </p:nvPicPr>
        <p:blipFill>
          <a:blip r:embed="rId2"/>
          <a:stretch/>
        </p:blipFill>
        <p:spPr>
          <a:xfrm>
            <a:off x="602640" y="1696320"/>
            <a:ext cx="8874360" cy="5356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792360" y="370080"/>
            <a:ext cx="9070920" cy="13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PUCRS CENTRO DE EDUCAÇÃO CONTINUADA</a:t>
            </a:r>
            <a:br/>
            <a:r>
              <a:rPr lang="pt-BR" sz="3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ESPECIALIZAÇÃO EM CIÊNCIA DE DADOS</a:t>
            </a:r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936000" y="252000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2871360">
              <a:lnSpc>
                <a:spcPct val="100000"/>
              </a:lnSpc>
              <a:spcBef>
                <a:spcPts val="1417"/>
              </a:spcBef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71360">
              <a:lnSpc>
                <a:spcPct val="100000"/>
              </a:lnSpc>
              <a:spcBef>
                <a:spcPts val="1417"/>
              </a:spcBef>
            </a:pP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Trabalho apresentado como requisito para compor a avaliação na disciplina </a:t>
            </a:r>
            <a:r>
              <a:rPr lang="pt-BR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</a:t>
            </a: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Learning I</a:t>
            </a:r>
            <a:endParaRPr lang="pt-BR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71360">
              <a:lnSpc>
                <a:spcPct val="100000"/>
              </a:lnSpc>
              <a:spcBef>
                <a:spcPts val="1417"/>
              </a:spcBef>
            </a:pPr>
            <a:endParaRPr lang="pt-BR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71360" algn="r">
              <a:lnSpc>
                <a:spcPct val="100000"/>
              </a:lnSpc>
              <a:spcBef>
                <a:spcPts val="1417"/>
              </a:spcBef>
            </a:pPr>
            <a:endParaRPr lang="pt-BR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71360" algn="r">
              <a:lnSpc>
                <a:spcPct val="100000"/>
              </a:lnSpc>
              <a:spcBef>
                <a:spcPts val="1417"/>
              </a:spcBef>
            </a:pP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Professor: </a:t>
            </a:r>
            <a:r>
              <a:rPr lang="pt-BR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Prof.ºJônatas</a:t>
            </a: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lang="pt-BR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Wehrmann</a:t>
            </a:r>
            <a:endParaRPr lang="pt-BR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just"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Gráfico comparativo dos valores de custo do treinamento e validação do modelo VGG16 com Função de custo CrossEntropy e Otimizador Adam</a:t>
            </a:r>
            <a:endParaRPr lang="pt-B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Imagem 3"/>
          <p:cNvPicPr/>
          <p:nvPr/>
        </p:nvPicPr>
        <p:blipFill>
          <a:blip r:embed="rId2"/>
          <a:stretch/>
        </p:blipFill>
        <p:spPr>
          <a:xfrm>
            <a:off x="827640" y="1563480"/>
            <a:ext cx="8423280" cy="573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190800" y="205560"/>
            <a:ext cx="969804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Gráfico comparativo dos valores de acurácia do treinamento e validação do modelo VGG16 com Função de custo CrossEntropy e Otimizador Adam</a:t>
            </a:r>
            <a:endParaRPr lang="pt-B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" name="Imagem 1"/>
          <p:cNvPicPr/>
          <p:nvPr/>
        </p:nvPicPr>
        <p:blipFill>
          <a:blip r:embed="rId2"/>
          <a:stretch/>
        </p:blipFill>
        <p:spPr>
          <a:xfrm>
            <a:off x="417600" y="1790640"/>
            <a:ext cx="9244800" cy="5168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pt-BR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Resultado da validação do modelo VGG com Função de custo </a:t>
            </a:r>
            <a:r>
              <a:rPr lang="pt-BR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CrossEntropy</a:t>
            </a:r>
            <a:r>
              <a:rPr lang="pt-BR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 Otimizador Adam com uma imagem da internet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Imagem 2"/>
          <p:cNvPicPr/>
          <p:nvPr/>
        </p:nvPicPr>
        <p:blipFill>
          <a:blip r:embed="rId2"/>
          <a:stretch/>
        </p:blipFill>
        <p:spPr>
          <a:xfrm>
            <a:off x="286920" y="1711080"/>
            <a:ext cx="9505800" cy="5108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pt-BR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Batch de 20 imagens de validação submetido ao modelo VGG treinado anteriormente com Função de custo </a:t>
            </a:r>
            <a:r>
              <a:rPr lang="pt-BR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CrossEntropy</a:t>
            </a:r>
            <a:r>
              <a:rPr lang="pt-BR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 Otimizador Adam 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574920" y="6888960"/>
            <a:ext cx="89283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Podemos conferir na imagem que o modelo acertou aproximadamente 95% das vezes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Imagem 2"/>
          <p:cNvPicPr/>
          <p:nvPr/>
        </p:nvPicPr>
        <p:blipFill>
          <a:blip r:embed="rId2"/>
          <a:stretch/>
        </p:blipFill>
        <p:spPr>
          <a:xfrm>
            <a:off x="0" y="1740600"/>
            <a:ext cx="10080000" cy="4659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216000" y="2283120"/>
            <a:ext cx="9831960" cy="2848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ab"/>
              </a:rPr>
              <a:t>Testes do </a:t>
            </a:r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ab"/>
                <a:ea typeface="DejaVu Sans"/>
              </a:rPr>
              <a:t>modelo VGG16 com Função de custo CrossEntropy e Otimizador SGD</a:t>
            </a:r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609840" y="384840"/>
            <a:ext cx="896472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Treinamento em cinco épocas e validação do modelo VGG16 com Função de custo CrossEntropy e Otimizador SGD</a:t>
            </a:r>
            <a:endParaRPr lang="pt-B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Imagem 2"/>
          <p:cNvPicPr/>
          <p:nvPr/>
        </p:nvPicPr>
        <p:blipFill>
          <a:blip r:embed="rId2"/>
          <a:stretch/>
        </p:blipFill>
        <p:spPr>
          <a:xfrm>
            <a:off x="318600" y="1426320"/>
            <a:ext cx="9442800" cy="5076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just"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Gráfico comparativo dos valores de custo do treinamento e validação do modelo VGG16 com Função de custo CrossEntropy e Otimizador SGD</a:t>
            </a:r>
            <a:endParaRPr lang="pt-B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Imagem 2"/>
          <p:cNvPicPr/>
          <p:nvPr/>
        </p:nvPicPr>
        <p:blipFill>
          <a:blip r:embed="rId2"/>
          <a:stretch/>
        </p:blipFill>
        <p:spPr>
          <a:xfrm>
            <a:off x="1022400" y="1865160"/>
            <a:ext cx="8035200" cy="5392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190800" y="205560"/>
            <a:ext cx="969804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Gráfico comparativo dos valores de acurácia do treinamento e validação do modelo VGG16 com Função de custo CrossEntropy e Otimizador SGD</a:t>
            </a:r>
            <a:endParaRPr lang="pt-B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" name="Imagem 2"/>
          <p:cNvPicPr/>
          <p:nvPr/>
        </p:nvPicPr>
        <p:blipFill>
          <a:blip r:embed="rId2"/>
          <a:stretch/>
        </p:blipFill>
        <p:spPr>
          <a:xfrm>
            <a:off x="559440" y="1766880"/>
            <a:ext cx="8961120" cy="5586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pt-BR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Resultado da validação do modelo VGG com Função de custo </a:t>
            </a:r>
            <a:r>
              <a:rPr lang="pt-BR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CrossEntropy</a:t>
            </a:r>
            <a:r>
              <a:rPr lang="pt-BR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 Otimizador SGD com uma imagem da internet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Imagem 3"/>
          <p:cNvPicPr/>
          <p:nvPr/>
        </p:nvPicPr>
        <p:blipFill>
          <a:blip r:embed="rId2"/>
          <a:stretch/>
        </p:blipFill>
        <p:spPr>
          <a:xfrm>
            <a:off x="504000" y="1701720"/>
            <a:ext cx="9070920" cy="5774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pt-BR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Batch de 20 imagens de validação submetido ao modelo VGG treinado anteriormente com Função de custo </a:t>
            </a:r>
            <a:r>
              <a:rPr lang="pt-BR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CrossEntropy</a:t>
            </a:r>
            <a:r>
              <a:rPr lang="pt-BR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 Otimizador SGD 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574920" y="6888960"/>
            <a:ext cx="89283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Podemos conferir na imagem que o modelo acertou aproximadamente 90% das vezes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Imagem 3"/>
          <p:cNvPicPr/>
          <p:nvPr/>
        </p:nvPicPr>
        <p:blipFill>
          <a:blip r:embed="rId2"/>
          <a:stretch/>
        </p:blipFill>
        <p:spPr>
          <a:xfrm>
            <a:off x="254160" y="1728720"/>
            <a:ext cx="9952920" cy="4676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432360" y="72000"/>
            <a:ext cx="9070920" cy="323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Um classificador de imagens baseado em Redes Neurais Convolucionais Profundas  utilizando o modelo VGG16, AlexNet e GoogLeNet  implementados no Pytorch</a:t>
            </a:r>
            <a:endParaRPr lang="pt-BR" sz="4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432360" y="238356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lang="pt-B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proposta do presente trabalho é especializar, utilizando a técnica de Transfer Learning, um classificador de imagens à partir dos modelos VGG16 e AlexNet pré treinados, tornando-os capazes de classificar imagens de formigas e abelhas não presentes nos datasets originais</a:t>
            </a:r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144000" y="2263320"/>
            <a:ext cx="9831960" cy="2848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ab"/>
              </a:rPr>
              <a:t>Testes do </a:t>
            </a:r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ab"/>
                <a:ea typeface="DejaVu Sans"/>
              </a:rPr>
              <a:t>modelo VGG16 com Função de custo NLLL e Otimizador Adam</a:t>
            </a:r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609840" y="384840"/>
            <a:ext cx="896472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Treinamento em cinco épocas e validação do modelo VGG16 com Função de custo NLLL e Otimizador ADAM</a:t>
            </a:r>
            <a:endParaRPr lang="pt-B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Imagem 5"/>
          <p:cNvPicPr/>
          <p:nvPr/>
        </p:nvPicPr>
        <p:blipFill>
          <a:blip r:embed="rId2"/>
          <a:stretch/>
        </p:blipFill>
        <p:spPr>
          <a:xfrm>
            <a:off x="437400" y="1555920"/>
            <a:ext cx="4520160" cy="2748240"/>
          </a:xfrm>
          <a:prstGeom prst="rect">
            <a:avLst/>
          </a:prstGeom>
          <a:ln>
            <a:noFill/>
          </a:ln>
        </p:spPr>
      </p:pic>
      <p:pic>
        <p:nvPicPr>
          <p:cNvPr id="141" name="Imagem 6"/>
          <p:cNvPicPr/>
          <p:nvPr/>
        </p:nvPicPr>
        <p:blipFill>
          <a:blip r:embed="rId3"/>
          <a:stretch/>
        </p:blipFill>
        <p:spPr>
          <a:xfrm>
            <a:off x="5165640" y="1555920"/>
            <a:ext cx="4476600" cy="4402080"/>
          </a:xfrm>
          <a:prstGeom prst="rect">
            <a:avLst/>
          </a:prstGeom>
          <a:ln>
            <a:noFill/>
          </a:ln>
        </p:spPr>
      </p:pic>
      <p:sp>
        <p:nvSpPr>
          <p:cNvPr id="142" name="CustomShape 2"/>
          <p:cNvSpPr/>
          <p:nvPr/>
        </p:nvSpPr>
        <p:spPr>
          <a:xfrm>
            <a:off x="437400" y="6133320"/>
            <a:ext cx="817308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Como o resultado em 5 épocas foi muito fraco, decidi aumentar para 10 épocas, porem o resultado piorou.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just"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Gráfico comparativo dos valores de custo do treinamento e validação do modelo VGG16 com Função de custo NLLL e Otimizador ADAM</a:t>
            </a:r>
            <a:endParaRPr lang="pt-B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4" name="Imagem 3"/>
          <p:cNvPicPr/>
          <p:nvPr/>
        </p:nvPicPr>
        <p:blipFill>
          <a:blip r:embed="rId2"/>
          <a:stretch/>
        </p:blipFill>
        <p:spPr>
          <a:xfrm>
            <a:off x="650520" y="1647360"/>
            <a:ext cx="8778960" cy="561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190800" y="205560"/>
            <a:ext cx="969804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Gráfico comparativo dos valores de acurácia do treinamento e validação do modelo VGG16 com Função de custo NLLL e Otimizador ADAM</a:t>
            </a:r>
            <a:endParaRPr lang="pt-B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Imagem 1"/>
          <p:cNvPicPr/>
          <p:nvPr/>
        </p:nvPicPr>
        <p:blipFill>
          <a:blip r:embed="rId2"/>
          <a:stretch/>
        </p:blipFill>
        <p:spPr>
          <a:xfrm>
            <a:off x="430560" y="1802160"/>
            <a:ext cx="9219240" cy="555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pt-BR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Resultado da validação do modelo VGG com Função de custo NLLL e Otimizador ADAM com uma imagem da internet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Imagem 2"/>
          <p:cNvPicPr/>
          <p:nvPr/>
        </p:nvPicPr>
        <p:blipFill>
          <a:blip r:embed="rId2"/>
          <a:stretch/>
        </p:blipFill>
        <p:spPr>
          <a:xfrm>
            <a:off x="267840" y="1711440"/>
            <a:ext cx="9543240" cy="5457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pt-BR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Batch de 20 imagens de validação submetido ao modelo VGG treinado anteriormente com Função de custo NLLL e Otimizador ADAM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574920" y="6888960"/>
            <a:ext cx="89283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Podemos conferir na imagem que o modelo acertou aproximadamente 25% das vezes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Imagem 2"/>
          <p:cNvPicPr/>
          <p:nvPr/>
        </p:nvPicPr>
        <p:blipFill>
          <a:blip r:embed="rId2"/>
          <a:stretch/>
        </p:blipFill>
        <p:spPr>
          <a:xfrm>
            <a:off x="114480" y="1563480"/>
            <a:ext cx="9851400" cy="4339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144000" y="2757600"/>
            <a:ext cx="9831960" cy="189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ab"/>
              </a:rPr>
              <a:t>Testes do </a:t>
            </a:r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ab"/>
                <a:ea typeface="DejaVu Sans"/>
              </a:rPr>
              <a:t>modelo VGG16 com Função de custo NLLL e Otimizador SGD</a:t>
            </a:r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609840" y="384840"/>
            <a:ext cx="896472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Treinamento em cinco épocas e validação do modelo VGG16 com Função de custo NLLL e Otimizador SGD</a:t>
            </a:r>
            <a:endParaRPr lang="pt-B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Imagem 1"/>
          <p:cNvPicPr/>
          <p:nvPr/>
        </p:nvPicPr>
        <p:blipFill>
          <a:blip r:embed="rId2"/>
          <a:stretch/>
        </p:blipFill>
        <p:spPr>
          <a:xfrm>
            <a:off x="609840" y="1505880"/>
            <a:ext cx="8802360" cy="5202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just"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Gráfico comparativo dos valores de custo do treinamento e validação do modelo VGG16 com Função de custo NLLL e Otimizador DGD</a:t>
            </a:r>
            <a:endParaRPr lang="pt-B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Imagem 2"/>
          <p:cNvPicPr/>
          <p:nvPr/>
        </p:nvPicPr>
        <p:blipFill>
          <a:blip r:embed="rId2"/>
          <a:stretch/>
        </p:blipFill>
        <p:spPr>
          <a:xfrm>
            <a:off x="679680" y="1563480"/>
            <a:ext cx="8719560" cy="591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190800" y="205560"/>
            <a:ext cx="969804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Gráfico comparativo dos valores de acurácia do treinamento e validação do modelo VGG16 com Função de custo NLLL e Otimizador SGD</a:t>
            </a:r>
            <a:endParaRPr lang="pt-B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Imagem 2"/>
          <p:cNvPicPr/>
          <p:nvPr/>
        </p:nvPicPr>
        <p:blipFill>
          <a:blip r:embed="rId2"/>
          <a:stretch/>
        </p:blipFill>
        <p:spPr>
          <a:xfrm>
            <a:off x="387360" y="1635120"/>
            <a:ext cx="9305280" cy="5718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marL="720" algn="ctr"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pt-BR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Objetivos do trabalho</a:t>
            </a:r>
            <a:endParaRPr lang="pt-BR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504000" y="1368000"/>
            <a:ext cx="9070920" cy="6119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17"/>
              </a:spcBef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Compreender o protocolo completo de treinamento, validação e avaliação de redes profundas e/ou recorrentes.</a:t>
            </a:r>
            <a:endParaRPr lang="pt-BR" sz="3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pt-BR" sz="3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Esse objetivo foi atingido através do processo de implementar o presente classificador, iniciando com a pesquisa de funcionalidades e escolha do modelo, passando pela coleta e tratamento das imagens para compor o </a:t>
            </a:r>
            <a:r>
              <a:rPr lang="pt-BR" sz="31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dataset</a:t>
            </a:r>
            <a:r>
              <a:rPr lang="pt-BR" sz="3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de treino e validação e culminando com ao teste de </a:t>
            </a:r>
            <a:r>
              <a:rPr lang="pt-BR" sz="31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hiperparametros</a:t>
            </a:r>
            <a:r>
              <a:rPr lang="pt-BR" sz="3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 ajustes necessários no modelo final</a:t>
            </a:r>
            <a:endParaRPr lang="pt-BR" sz="3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Compreender o impacto de diferentes escolhas de arquiteturas e </a:t>
            </a:r>
            <a:r>
              <a:rPr lang="pt-BR" sz="31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hiperparâmetros</a:t>
            </a:r>
            <a:r>
              <a:rPr lang="pt-BR" sz="3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no processo de treinamento.</a:t>
            </a:r>
            <a:endParaRPr lang="pt-BR" sz="3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pt-BR" sz="3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Esse objetivo foi atingido ao analisar o resultado de diversas configurações de </a:t>
            </a:r>
            <a:r>
              <a:rPr lang="pt-BR" sz="31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hiperparâmetros</a:t>
            </a:r>
            <a:r>
              <a:rPr lang="pt-BR" sz="31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no processo de ajuste do modelo proposto, esses passos serão explicados ao longo deste trabalho</a:t>
            </a:r>
            <a:endParaRPr lang="pt-BR" sz="31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lang="pt-BR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pt-BR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Resultado da validação do modelo VGG com Função de custo NLLL e Otimizador SGD com uma imagem da internet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Imagem 3"/>
          <p:cNvPicPr/>
          <p:nvPr/>
        </p:nvPicPr>
        <p:blipFill>
          <a:blip r:embed="rId2"/>
          <a:stretch/>
        </p:blipFill>
        <p:spPr>
          <a:xfrm>
            <a:off x="369360" y="1563480"/>
            <a:ext cx="9340200" cy="5694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pt-BR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Batch de 20 imagens de validação submetido ao modelo VGG treinado anteriormente com Função de custo NLLL e Otimizador SGD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574920" y="6888960"/>
            <a:ext cx="89283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Podemos conferir na imagem que o modelo acertou aproximadamente 50% das vezes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" name="Imagem 3"/>
          <p:cNvPicPr/>
          <p:nvPr/>
        </p:nvPicPr>
        <p:blipFill>
          <a:blip r:embed="rId2"/>
          <a:stretch/>
        </p:blipFill>
        <p:spPr>
          <a:xfrm>
            <a:off x="190080" y="1794960"/>
            <a:ext cx="9698760" cy="427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356760" y="1902600"/>
            <a:ext cx="9650880" cy="284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ab"/>
              </a:rPr>
              <a:t>Testes do </a:t>
            </a:r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ab"/>
                <a:ea typeface="DejaVu Sans"/>
              </a:rPr>
              <a:t>modelo AlexNet com Função de custo CrossEntropy e Otimizador Adam</a:t>
            </a:r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609840" y="384840"/>
            <a:ext cx="896472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Treinamento em cinco épocas e validação do modelo AlexNet com Função de custo CrossEntropy e Otimizador Adam</a:t>
            </a:r>
            <a:endParaRPr lang="pt-B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Imagem 2"/>
          <p:cNvPicPr/>
          <p:nvPr/>
        </p:nvPicPr>
        <p:blipFill>
          <a:blip r:embed="rId2"/>
          <a:stretch/>
        </p:blipFill>
        <p:spPr>
          <a:xfrm>
            <a:off x="505080" y="1606680"/>
            <a:ext cx="4845960" cy="2646000"/>
          </a:xfrm>
          <a:prstGeom prst="rect">
            <a:avLst/>
          </a:prstGeom>
          <a:ln>
            <a:noFill/>
          </a:ln>
        </p:spPr>
      </p:pic>
      <p:sp>
        <p:nvSpPr>
          <p:cNvPr id="167" name="CustomShape 2"/>
          <p:cNvSpPr/>
          <p:nvPr/>
        </p:nvSpPr>
        <p:spPr>
          <a:xfrm>
            <a:off x="802080" y="6190200"/>
            <a:ext cx="877284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Como o resultado em 5 épocas processou </a:t>
            </a:r>
            <a:r>
              <a:rPr lang="pt-BR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rápidamente</a:t>
            </a:r>
            <a:r>
              <a:rPr lang="pt-B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decidi aumentar para 10 épocas, porem o resultado não melhorou significativamente.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8" name="Imagem 7"/>
          <p:cNvPicPr/>
          <p:nvPr/>
        </p:nvPicPr>
        <p:blipFill>
          <a:blip r:embed="rId3"/>
          <a:stretch/>
        </p:blipFill>
        <p:spPr>
          <a:xfrm>
            <a:off x="5527800" y="1544400"/>
            <a:ext cx="4047120" cy="4316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just"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Gráfico comparativo dos valores de custo do treinamento e validação do modelo AlexNet com Função de custo CrossEntropy e Otimizador Adam</a:t>
            </a:r>
            <a:endParaRPr lang="pt-B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Imagem 3"/>
          <p:cNvPicPr/>
          <p:nvPr/>
        </p:nvPicPr>
        <p:blipFill>
          <a:blip r:embed="rId2"/>
          <a:stretch/>
        </p:blipFill>
        <p:spPr>
          <a:xfrm>
            <a:off x="482400" y="1673280"/>
            <a:ext cx="9114840" cy="558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190800" y="205560"/>
            <a:ext cx="969804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Gráfico comparativo dos valores de acurácia do treinamento e validação do modelo AlexNet com Função de custo CrossEntropy e Otimizador Adam</a:t>
            </a:r>
            <a:endParaRPr lang="pt-B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2" name="Imagem 1"/>
          <p:cNvPicPr/>
          <p:nvPr/>
        </p:nvPicPr>
        <p:blipFill>
          <a:blip r:embed="rId2"/>
          <a:stretch/>
        </p:blipFill>
        <p:spPr>
          <a:xfrm>
            <a:off x="414000" y="1714680"/>
            <a:ext cx="9251640" cy="5639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pt-BR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Resultado da validação do modelo </a:t>
            </a:r>
            <a:r>
              <a:rPr lang="pt-BR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AlexNet</a:t>
            </a:r>
            <a:r>
              <a:rPr lang="pt-BR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com Função de custo </a:t>
            </a:r>
            <a:r>
              <a:rPr lang="pt-BR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CrossEntropy</a:t>
            </a:r>
            <a:r>
              <a:rPr lang="pt-BR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 Otimizador Adam com uma imagem da internet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4" name="Imagem 2"/>
          <p:cNvPicPr/>
          <p:nvPr/>
        </p:nvPicPr>
        <p:blipFill>
          <a:blip r:embed="rId2"/>
          <a:stretch/>
        </p:blipFill>
        <p:spPr>
          <a:xfrm>
            <a:off x="811080" y="1846440"/>
            <a:ext cx="5449320" cy="2938320"/>
          </a:xfrm>
          <a:prstGeom prst="rect">
            <a:avLst/>
          </a:prstGeom>
          <a:ln>
            <a:noFill/>
          </a:ln>
        </p:spPr>
      </p:pic>
      <p:pic>
        <p:nvPicPr>
          <p:cNvPr id="175" name="Imagem 4"/>
          <p:cNvPicPr/>
          <p:nvPr/>
        </p:nvPicPr>
        <p:blipFill>
          <a:blip r:embed="rId3"/>
          <a:stretch/>
        </p:blipFill>
        <p:spPr>
          <a:xfrm>
            <a:off x="504000" y="5047200"/>
            <a:ext cx="8686080" cy="170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pt-BR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Batch de 20 imagens de validação submetido ao modelo </a:t>
            </a:r>
            <a:r>
              <a:rPr lang="pt-BR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AlexNet</a:t>
            </a:r>
            <a:r>
              <a:rPr lang="pt-BR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treinado anteriormente com Função de custo </a:t>
            </a:r>
            <a:r>
              <a:rPr lang="pt-BR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CrossEntropy</a:t>
            </a:r>
            <a:r>
              <a:rPr lang="pt-BR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 Otimizador Adam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574920" y="6888960"/>
            <a:ext cx="89283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Podemos conferir na imagem que o modelo acertou aproximadamente 90% das vezes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8" name="Imagem 2"/>
          <p:cNvPicPr/>
          <p:nvPr/>
        </p:nvPicPr>
        <p:blipFill>
          <a:blip r:embed="rId2"/>
          <a:stretch/>
        </p:blipFill>
        <p:spPr>
          <a:xfrm>
            <a:off x="141120" y="1741320"/>
            <a:ext cx="9796320" cy="4277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72000" y="1615320"/>
            <a:ext cx="9926280" cy="2848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ab"/>
              </a:rPr>
              <a:t>Testes do </a:t>
            </a:r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ab"/>
                <a:ea typeface="DejaVu Sans"/>
              </a:rPr>
              <a:t>modelo AlexNet com Função de custo CrossEntropy e Otimizador SGD</a:t>
            </a:r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609840" y="384840"/>
            <a:ext cx="896472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Treinamento em cinco épocas e validação do modelo AlexNet com Função de custo CrossEntropy e Otimizador SGD</a:t>
            </a:r>
            <a:endParaRPr lang="pt-B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802080" y="6190200"/>
            <a:ext cx="877284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Como o resultado em 5 épocas processou </a:t>
            </a:r>
            <a:r>
              <a:rPr lang="pt-BR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rápidamente</a:t>
            </a:r>
            <a:r>
              <a:rPr lang="pt-B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decidi aumentar para 10 épocas, porem o resultado não melhorou significativamente, E assim como no modelo VGG16 o desempenho piorou ao longo do treino.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Imagem 1"/>
          <p:cNvPicPr/>
          <p:nvPr/>
        </p:nvPicPr>
        <p:blipFill>
          <a:blip r:embed="rId2"/>
          <a:stretch/>
        </p:blipFill>
        <p:spPr>
          <a:xfrm>
            <a:off x="348120" y="1388160"/>
            <a:ext cx="4490640" cy="2730960"/>
          </a:xfrm>
          <a:prstGeom prst="rect">
            <a:avLst/>
          </a:prstGeom>
          <a:ln>
            <a:noFill/>
          </a:ln>
        </p:spPr>
      </p:pic>
      <p:pic>
        <p:nvPicPr>
          <p:cNvPr id="183" name="Imagem 6"/>
          <p:cNvPicPr/>
          <p:nvPr/>
        </p:nvPicPr>
        <p:blipFill>
          <a:blip r:embed="rId3"/>
          <a:stretch/>
        </p:blipFill>
        <p:spPr>
          <a:xfrm>
            <a:off x="5241240" y="1388160"/>
            <a:ext cx="4310640" cy="4801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92467" y="267127"/>
            <a:ext cx="9883739" cy="70583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 marL="432000" indent="-323280" algn="just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Compreender as possibilidades existentes no uso das informações obtidas através de </a:t>
            </a:r>
            <a:r>
              <a:rPr lang="pt-BR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ConvNets</a:t>
            </a:r>
            <a:r>
              <a:rPr lang="pt-B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.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pt-B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Esse objetivo foi atingido ao pesquisar a técnica de transferência de conhecimento (</a:t>
            </a:r>
            <a:r>
              <a:rPr lang="pt-BR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Transfer</a:t>
            </a:r>
            <a:r>
              <a:rPr lang="pt-B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Learning) para utilização nesse trabalho, essa técnica abriu um leque de possibilidades a partir da limitação de hardware enfrentada.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Ter experiência com um framework de </a:t>
            </a:r>
            <a:r>
              <a:rPr lang="pt-BR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</a:t>
            </a:r>
            <a:r>
              <a:rPr lang="pt-B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Learning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pt-B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Esse objetivo foi atingido ao trabalhar com o </a:t>
            </a:r>
            <a:r>
              <a:rPr lang="pt-BR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pytorch</a:t>
            </a:r>
            <a:r>
              <a:rPr lang="pt-B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 pesquisar as funcionalidades disponibilizadas pelo mesmo e utilizadas nesse trabalho 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Executar experimentos de acordo com uma metodologia.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pt-B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Esse objetivo foi atingido ao definir a metodologia e escolher o processo de execução utilizado no presente trabalho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2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Avaliar os resultados obtidos. 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3280" algn="just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pt-B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Esse objetivo foi atingido analisando e </a:t>
            </a:r>
            <a:r>
              <a:rPr lang="pt-BR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documentodo</a:t>
            </a:r>
            <a:r>
              <a:rPr lang="pt-BR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os resultados obtidos durante o processo de execução desse trabalho</a:t>
            </a:r>
            <a:endParaRPr lang="pt-BR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just"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Gráfico comparativo dos valores de custo do treinamento e validação do modelo AlexNet com Função de custo CrossEntropy e Otimizador SGD</a:t>
            </a:r>
            <a:endParaRPr lang="pt-B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Imagem 2"/>
          <p:cNvPicPr/>
          <p:nvPr/>
        </p:nvPicPr>
        <p:blipFill>
          <a:blip r:embed="rId2"/>
          <a:stretch/>
        </p:blipFill>
        <p:spPr>
          <a:xfrm>
            <a:off x="577080" y="1618920"/>
            <a:ext cx="8924760" cy="5638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190800" y="205560"/>
            <a:ext cx="969804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Gráfico comparativo dos valores de acurácia do treinamento e validação do modelo AlexNet com Função de custo CrossEntropy e Otimizador SGD</a:t>
            </a:r>
            <a:endParaRPr lang="pt-B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Imagem 2"/>
          <p:cNvPicPr/>
          <p:nvPr/>
        </p:nvPicPr>
        <p:blipFill>
          <a:blip r:embed="rId2"/>
          <a:stretch/>
        </p:blipFill>
        <p:spPr>
          <a:xfrm>
            <a:off x="291600" y="1600200"/>
            <a:ext cx="9376920" cy="5775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pt-BR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Resultado da validação do modelo </a:t>
            </a:r>
            <a:r>
              <a:rPr lang="pt-BR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AlexNet</a:t>
            </a:r>
            <a:r>
              <a:rPr lang="pt-BR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com Função de custo </a:t>
            </a:r>
            <a:r>
              <a:rPr lang="pt-BR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CrossEntropy</a:t>
            </a:r>
            <a:r>
              <a:rPr lang="pt-BR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 Otimizador SGD com uma imagem da internet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9" name="Imagem 2"/>
          <p:cNvPicPr/>
          <p:nvPr/>
        </p:nvPicPr>
        <p:blipFill>
          <a:blip r:embed="rId2"/>
          <a:stretch/>
        </p:blipFill>
        <p:spPr>
          <a:xfrm>
            <a:off x="811080" y="1846440"/>
            <a:ext cx="5449320" cy="2938320"/>
          </a:xfrm>
          <a:prstGeom prst="rect">
            <a:avLst/>
          </a:prstGeom>
          <a:ln>
            <a:noFill/>
          </a:ln>
        </p:spPr>
      </p:pic>
      <p:pic>
        <p:nvPicPr>
          <p:cNvPr id="190" name="Imagem 4"/>
          <p:cNvPicPr/>
          <p:nvPr/>
        </p:nvPicPr>
        <p:blipFill>
          <a:blip r:embed="rId3"/>
          <a:stretch/>
        </p:blipFill>
        <p:spPr>
          <a:xfrm>
            <a:off x="504000" y="5047200"/>
            <a:ext cx="8686080" cy="170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pt-BR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Batch de 20 imagens de validação submetido ao modelo </a:t>
            </a:r>
            <a:r>
              <a:rPr lang="pt-BR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AlexNet</a:t>
            </a:r>
            <a:r>
              <a:rPr lang="pt-BR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treinado anteriormente com Função de custo </a:t>
            </a:r>
            <a:r>
              <a:rPr lang="pt-BR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CrossEntropy</a:t>
            </a:r>
            <a:r>
              <a:rPr lang="pt-BR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 Otimizador SGD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574920" y="6888960"/>
            <a:ext cx="89283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Podemos conferir na imagem que o modelo acertou aproximadamente 90% das vezes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3" name="Imagem 2"/>
          <p:cNvPicPr/>
          <p:nvPr/>
        </p:nvPicPr>
        <p:blipFill>
          <a:blip r:embed="rId2"/>
          <a:stretch/>
        </p:blipFill>
        <p:spPr>
          <a:xfrm>
            <a:off x="141120" y="1741320"/>
            <a:ext cx="9796320" cy="4277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81360" y="1399320"/>
            <a:ext cx="9926280" cy="2848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ab"/>
              </a:rPr>
              <a:t>Testes do </a:t>
            </a:r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ab"/>
                <a:ea typeface="DejaVu Sans"/>
              </a:rPr>
              <a:t>modelo AlexNet com Função de custo NLLL e Otimizador Adam</a:t>
            </a:r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609840" y="384840"/>
            <a:ext cx="896472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Treinamento em cinco épocas e validação do modelo AlexNet com Função de custo NLLL e Otimizador ADAM</a:t>
            </a:r>
            <a:endParaRPr lang="pt-B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2"/>
          <p:cNvSpPr/>
          <p:nvPr/>
        </p:nvSpPr>
        <p:spPr>
          <a:xfrm>
            <a:off x="802080" y="6190200"/>
            <a:ext cx="877284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Como o resultado em 5 épocas processou rapidamente, decidi aumentar para 10 épocas, porem o resultado não melhorou significativamente, E assim como no modelo VGG16 o desempenho piorou ao longo do treino.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7" name="Imagem 3"/>
          <p:cNvPicPr/>
          <p:nvPr/>
        </p:nvPicPr>
        <p:blipFill>
          <a:blip r:embed="rId2"/>
          <a:stretch/>
        </p:blipFill>
        <p:spPr>
          <a:xfrm>
            <a:off x="187920" y="1388160"/>
            <a:ext cx="4533120" cy="3387240"/>
          </a:xfrm>
          <a:prstGeom prst="rect">
            <a:avLst/>
          </a:prstGeom>
          <a:ln>
            <a:noFill/>
          </a:ln>
        </p:spPr>
      </p:pic>
      <p:pic>
        <p:nvPicPr>
          <p:cNvPr id="198" name="Imagem 7"/>
          <p:cNvPicPr/>
          <p:nvPr/>
        </p:nvPicPr>
        <p:blipFill>
          <a:blip r:embed="rId3"/>
          <a:stretch/>
        </p:blipFill>
        <p:spPr>
          <a:xfrm>
            <a:off x="4807440" y="1513800"/>
            <a:ext cx="4129560" cy="4676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just"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Gráfico comparativo dos valores de custo do treinamento e validação do modelo AlexNet com Função de custo NLLL e Otimizador ADAM</a:t>
            </a:r>
            <a:endParaRPr lang="pt-B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Imagem 3"/>
          <p:cNvPicPr/>
          <p:nvPr/>
        </p:nvPicPr>
        <p:blipFill>
          <a:blip r:embed="rId2"/>
          <a:stretch/>
        </p:blipFill>
        <p:spPr>
          <a:xfrm>
            <a:off x="862200" y="1563480"/>
            <a:ext cx="8354160" cy="5801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90800" y="205560"/>
            <a:ext cx="969804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Gráfico comparativo dos valores de acurácia do treinamento e validação do modelo AlexNet com Função de custo NLLL e Otimizador ADAM</a:t>
            </a:r>
            <a:endParaRPr lang="pt-B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Imagem 1"/>
          <p:cNvPicPr/>
          <p:nvPr/>
        </p:nvPicPr>
        <p:blipFill>
          <a:blip r:embed="rId2"/>
          <a:stretch/>
        </p:blipFill>
        <p:spPr>
          <a:xfrm>
            <a:off x="421560" y="1665360"/>
            <a:ext cx="9236880" cy="568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pt-BR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Resultado da validação do modelo </a:t>
            </a:r>
            <a:r>
              <a:rPr lang="pt-BR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AlexNet</a:t>
            </a:r>
            <a:r>
              <a:rPr lang="pt-BR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com Função de custo NLLL e Otimizador ADAM com uma imagem da internet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4" name="Imagem 3"/>
          <p:cNvPicPr/>
          <p:nvPr/>
        </p:nvPicPr>
        <p:blipFill>
          <a:blip r:embed="rId2"/>
          <a:stretch/>
        </p:blipFill>
        <p:spPr>
          <a:xfrm>
            <a:off x="2182680" y="1338120"/>
            <a:ext cx="4723560" cy="3332880"/>
          </a:xfrm>
          <a:prstGeom prst="rect">
            <a:avLst/>
          </a:prstGeom>
          <a:ln>
            <a:noFill/>
          </a:ln>
        </p:spPr>
      </p:pic>
      <p:pic>
        <p:nvPicPr>
          <p:cNvPr id="205" name="Imagem 5"/>
          <p:cNvPicPr/>
          <p:nvPr/>
        </p:nvPicPr>
        <p:blipFill>
          <a:blip r:embed="rId3"/>
          <a:stretch/>
        </p:blipFill>
        <p:spPr>
          <a:xfrm>
            <a:off x="204840" y="4925160"/>
            <a:ext cx="8692560" cy="2141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pt-BR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Batch de 20 imagens de validação submetido ao modelo </a:t>
            </a:r>
            <a:r>
              <a:rPr lang="pt-BR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AlexNet</a:t>
            </a:r>
            <a:r>
              <a:rPr lang="pt-BR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treinado anteriormente com NLLL e Otimizador ADAM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574920" y="6888960"/>
            <a:ext cx="89283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Podemos conferir na imagem que o modelo acertou aproximadamente 47% das vezes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8" name="Imagem 3"/>
          <p:cNvPicPr/>
          <p:nvPr/>
        </p:nvPicPr>
        <p:blipFill>
          <a:blip r:embed="rId2"/>
          <a:stretch/>
        </p:blipFill>
        <p:spPr>
          <a:xfrm>
            <a:off x="131760" y="1563480"/>
            <a:ext cx="9816480" cy="4569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Torchvision Models Implementado nesse trabalho</a:t>
            </a:r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288000" y="287388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108000" algn="just">
              <a:lnSpc>
                <a:spcPct val="100000"/>
              </a:lnSpc>
              <a:spcBef>
                <a:spcPts val="1417"/>
              </a:spcBef>
            </a:pP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 pacote </a:t>
            </a:r>
            <a:r>
              <a:rPr lang="pt-BR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models</a:t>
            </a: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contém definições de modelos para lidar com diferentes tarefas, incluindo: classificação de imagens, segmentação semântica em pixels, detecção de objetos, segmentação de instância, detecção de </a:t>
            </a:r>
            <a:r>
              <a:rPr lang="pt-BR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ponto-chave</a:t>
            </a:r>
            <a:r>
              <a:rPr lang="pt-BR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da pessoa e classificação de vídeo. Nesse trabalho foram utilizados três dos modelos disponibilizados nesse pacote</a:t>
            </a:r>
            <a:endParaRPr lang="pt-BR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" name="Imagem 49"/>
          <p:cNvPicPr/>
          <p:nvPr/>
        </p:nvPicPr>
        <p:blipFill>
          <a:blip r:embed="rId2"/>
          <a:stretch/>
        </p:blipFill>
        <p:spPr>
          <a:xfrm>
            <a:off x="360000" y="1675080"/>
            <a:ext cx="9358920" cy="1086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144000" y="1944000"/>
            <a:ext cx="9854280" cy="2848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ab"/>
              </a:rPr>
              <a:t>Testes do </a:t>
            </a:r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ab"/>
                <a:ea typeface="DejaVu Sans"/>
              </a:rPr>
              <a:t>modelo AlexNet com Função de custo NLLL e Otimizador SGD</a:t>
            </a:r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609840" y="384840"/>
            <a:ext cx="896472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Treinamento em cinco épocas e validação do modelo AlexNet com Função de custo NLLL e Otimizador SGD</a:t>
            </a:r>
            <a:endParaRPr lang="pt-B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802080" y="6190200"/>
            <a:ext cx="877284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Como o resultado em 5 épocas processou rapidamente, decidi aumentar para 10 épocas, com isso o resultado melhorou levemente.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2" name="Imagem 1"/>
          <p:cNvPicPr/>
          <p:nvPr/>
        </p:nvPicPr>
        <p:blipFill>
          <a:blip r:embed="rId2"/>
          <a:stretch/>
        </p:blipFill>
        <p:spPr>
          <a:xfrm>
            <a:off x="194400" y="1461240"/>
            <a:ext cx="4612680" cy="3569760"/>
          </a:xfrm>
          <a:prstGeom prst="rect">
            <a:avLst/>
          </a:prstGeom>
          <a:ln>
            <a:noFill/>
          </a:ln>
        </p:spPr>
      </p:pic>
      <p:pic>
        <p:nvPicPr>
          <p:cNvPr id="213" name="Imagem 2"/>
          <p:cNvPicPr/>
          <p:nvPr/>
        </p:nvPicPr>
        <p:blipFill>
          <a:blip r:embed="rId3"/>
          <a:stretch/>
        </p:blipFill>
        <p:spPr>
          <a:xfrm>
            <a:off x="5272920" y="1461240"/>
            <a:ext cx="4144680" cy="4728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just"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Gráfico comparativo dos valores de custo do treinamento e validação do modelo AlexNet com Função de custo NLLL e Otimizador SGD</a:t>
            </a:r>
            <a:endParaRPr lang="pt-B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Imagem 2"/>
          <p:cNvPicPr/>
          <p:nvPr/>
        </p:nvPicPr>
        <p:blipFill>
          <a:blip r:embed="rId2"/>
          <a:stretch/>
        </p:blipFill>
        <p:spPr>
          <a:xfrm>
            <a:off x="758880" y="1563480"/>
            <a:ext cx="8562600" cy="553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190800" y="205560"/>
            <a:ext cx="9698040" cy="118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Gráfico comparativo dos valores de acurácia do treinamento e validação do modelo AlexNet com Função de custo NLLL e Otimizador SGD</a:t>
            </a:r>
            <a:endParaRPr lang="pt-B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7" name="Imagem 2"/>
          <p:cNvPicPr/>
          <p:nvPr/>
        </p:nvPicPr>
        <p:blipFill>
          <a:blip r:embed="rId2"/>
          <a:stretch/>
        </p:blipFill>
        <p:spPr>
          <a:xfrm>
            <a:off x="506520" y="1631880"/>
            <a:ext cx="9066960" cy="5552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pt-BR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Resultado da validação do modelo </a:t>
            </a:r>
            <a:r>
              <a:rPr lang="pt-BR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AlexNet</a:t>
            </a:r>
            <a:r>
              <a:rPr lang="pt-BR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com Função de custo NLLL e Otimizador SGD com uma imagem da internet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9" name="Imagem 2"/>
          <p:cNvPicPr/>
          <p:nvPr/>
        </p:nvPicPr>
        <p:blipFill>
          <a:blip r:embed="rId2"/>
          <a:stretch/>
        </p:blipFill>
        <p:spPr>
          <a:xfrm>
            <a:off x="2420280" y="1238400"/>
            <a:ext cx="5238000" cy="3304440"/>
          </a:xfrm>
          <a:prstGeom prst="rect">
            <a:avLst/>
          </a:prstGeom>
          <a:ln>
            <a:noFill/>
          </a:ln>
        </p:spPr>
      </p:pic>
      <p:pic>
        <p:nvPicPr>
          <p:cNvPr id="220" name="Imagem 4"/>
          <p:cNvPicPr/>
          <p:nvPr/>
        </p:nvPicPr>
        <p:blipFill>
          <a:blip r:embed="rId3"/>
          <a:stretch/>
        </p:blipFill>
        <p:spPr>
          <a:xfrm>
            <a:off x="318600" y="4754520"/>
            <a:ext cx="9165600" cy="2482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</a:pPr>
            <a:r>
              <a:rPr lang="pt-BR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Batch de 20 imagens de validação submetido ao modelo </a:t>
            </a:r>
            <a:r>
              <a:rPr lang="pt-BR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AlexNet</a:t>
            </a:r>
            <a:r>
              <a:rPr lang="pt-BR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treinado anteriormente com NLLL e Otimizador SGD</a:t>
            </a:r>
            <a:endParaRPr lang="pt-BR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574920" y="6888960"/>
            <a:ext cx="8928360" cy="36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Podemos conferir na imagem que o modelo acertou aproximadamente 60% das vezes</a:t>
            </a:r>
            <a:endParaRPr lang="pt-B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Imagem 2"/>
          <p:cNvPicPr/>
          <p:nvPr/>
        </p:nvPicPr>
        <p:blipFill>
          <a:blip r:embed="rId2"/>
          <a:stretch/>
        </p:blipFill>
        <p:spPr>
          <a:xfrm>
            <a:off x="288000" y="1850040"/>
            <a:ext cx="9791640" cy="489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4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Conclusões</a:t>
            </a:r>
          </a:p>
        </p:txBody>
      </p:sp>
      <p:sp>
        <p:nvSpPr>
          <p:cNvPr id="225" name="CustomShape 2"/>
          <p:cNvSpPr/>
          <p:nvPr/>
        </p:nvSpPr>
        <p:spPr>
          <a:xfrm>
            <a:off x="216000" y="1563120"/>
            <a:ext cx="9647640" cy="585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ab"/>
              </a:rPr>
              <a:t>Após os testes foi possível concluir que a escolha dos hyperparametros fez diferença significativa no resultado obtido, observável através dos resultados do teste do Modelo VGG16 com função de Custo </a:t>
            </a:r>
            <a:r>
              <a:rPr lang="pt-B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ab"/>
                <a:ea typeface="DejaVu Sans"/>
              </a:rPr>
              <a:t>CrossEntropy e Otimizador SGD aproximadamente 94% de acurácia contra o modelo AlexNet com Função de custo NLLL e Otimizador ADAM com aproximadamente 48% de acurácia </a:t>
            </a:r>
            <a:endParaRPr lang="pt-BR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3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 pacote models contém definições para as diversas arquiteturas de modelos </a:t>
            </a:r>
            <a:endParaRPr lang="pt-BR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216000" y="2088000"/>
            <a:ext cx="9719280" cy="3738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pt-BR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Nesse trabalho foram utilizadas as arquiteturas </a:t>
            </a:r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32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AlexNet</a:t>
            </a:r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pt-BR" sz="320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VGG16</a:t>
            </a:r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pt-B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pt-BR" sz="4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 Modelo VVG16</a:t>
            </a:r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277402" y="1479479"/>
            <a:ext cx="9297518" cy="59179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77500" lnSpcReduction="20000"/>
          </a:bodyPr>
          <a:lstStyle/>
          <a:p>
            <a:pPr algn="ctr">
              <a:lnSpc>
                <a:spcPct val="100000"/>
              </a:lnSpc>
              <a:spcBef>
                <a:spcPts val="1417"/>
              </a:spcBef>
            </a:pP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1417"/>
              </a:spcBef>
            </a:pP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VGG16 é um modelo de rede neural </a:t>
            </a:r>
            <a:r>
              <a:rPr lang="pt-BR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convolucional</a:t>
            </a: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proposto por K. </a:t>
            </a:r>
            <a:r>
              <a:rPr lang="pt-BR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Simonyan</a:t>
            </a: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e A. </a:t>
            </a:r>
            <a:r>
              <a:rPr lang="pt-BR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Zisserman</a:t>
            </a: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da Universidade de Oxford, no artigo "Redes </a:t>
            </a:r>
            <a:r>
              <a:rPr lang="pt-BR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convolucionais</a:t>
            </a: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muito profundas para reconhecimento de imagens em larga escala". O modelo alcança 92,7% de precisão no top 5 no </a:t>
            </a:r>
            <a:r>
              <a:rPr lang="pt-BR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ImageNet</a:t>
            </a: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que é um conjunto de dados de mais de 14 milhões de imagens pertencentes a 1000 classes. Foi um dos famosos modelos submetidos ao ILSVRC-2014. Ele aprimora o </a:t>
            </a:r>
            <a:r>
              <a:rPr lang="pt-BR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AlexNet</a:t>
            </a: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substituindo os filtros grandes do kernel-</a:t>
            </a:r>
            <a:r>
              <a:rPr lang="pt-BR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sized</a:t>
            </a: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(11 e 5 na primeira e segunda camada </a:t>
            </a:r>
            <a:r>
              <a:rPr lang="pt-BR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convolucional</a:t>
            </a: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respectivamente) por vários filtros kernel-</a:t>
            </a:r>
            <a:r>
              <a:rPr lang="pt-BR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sized</a:t>
            </a: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3 × 3 um após o outro. Mesmo utilizando </a:t>
            </a:r>
            <a:r>
              <a:rPr lang="pt-BR" sz="3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GPUs</a:t>
            </a:r>
            <a:r>
              <a:rPr lang="pt-BR" sz="3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NVIDIA Titan Black o VGG16 foi treinado ao longo de semanas </a:t>
            </a:r>
            <a:endParaRPr lang="pt-BR" sz="3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marL="216000" indent="-215280" algn="ctr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VGG16 – Convolutional Network for Classification and Detection</a:t>
            </a:r>
            <a:endParaRPr lang="pt-BR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504000" y="1769040"/>
            <a:ext cx="9070920" cy="438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0" name="Imagem 56"/>
          <p:cNvPicPr/>
          <p:nvPr/>
        </p:nvPicPr>
        <p:blipFill>
          <a:blip r:embed="rId2"/>
          <a:stretch/>
        </p:blipFill>
        <p:spPr>
          <a:xfrm>
            <a:off x="216000" y="1656000"/>
            <a:ext cx="9620280" cy="5471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1292</TotalTime>
  <Words>2049</Words>
  <Application>Microsoft Office PowerPoint</Application>
  <PresentationFormat>Personalizar</PresentationFormat>
  <Paragraphs>144</Paragraphs>
  <Slides>66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66</vt:i4>
      </vt:variant>
    </vt:vector>
  </HeadingPairs>
  <TitlesOfParts>
    <vt:vector size="72" baseType="lpstr">
      <vt:lpstr>Arab</vt:lpstr>
      <vt:lpstr>Arial</vt:lpstr>
      <vt:lpstr>Symbol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dc:description/>
  <cp:lastModifiedBy>leandro.rossetti</cp:lastModifiedBy>
  <cp:revision>114</cp:revision>
  <dcterms:created xsi:type="dcterms:W3CDTF">2019-10-01T19:12:19Z</dcterms:created>
  <dcterms:modified xsi:type="dcterms:W3CDTF">2019-10-09T18:23:26Z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89</vt:i4>
  </property>
</Properties>
</file>